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Inter" panose="020B0604020202020204" charset="0"/>
      <p:regular r:id="rId12"/>
    </p:embeddedFont>
    <p:embeddedFont>
      <p:font typeface="Inter Bold" panose="020B0604020202020204" charset="0"/>
      <p:regular r:id="rId13"/>
    </p:embeddedFont>
    <p:embeddedFont>
      <p:font typeface="Petrona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6058359" y="9688982"/>
            <a:ext cx="2143687" cy="512064"/>
            <a:chOff x="0" y="0"/>
            <a:chExt cx="2858249" cy="682752"/>
          </a:xfrm>
        </p:grpSpPr>
        <p:sp>
          <p:nvSpPr>
            <p:cNvPr id="7" name="Freeform 7" descr="preencoded.png">
              <a:hlinkClick r:id="rId3" tooltip="https://gamma.app/?utm_source=made-with-gamma"/>
            </p:cNvPr>
            <p:cNvSpPr/>
            <p:nvPr/>
          </p:nvSpPr>
          <p:spPr>
            <a:xfrm>
              <a:off x="0" y="0"/>
              <a:ext cx="2858262" cy="682752"/>
            </a:xfrm>
            <a:custGeom>
              <a:avLst/>
              <a:gdLst/>
              <a:ahLst/>
              <a:cxnLst/>
              <a:rect l="l" t="t" r="r" b="b"/>
              <a:pathLst>
                <a:path w="2858262" h="682752">
                  <a:moveTo>
                    <a:pt x="0" y="0"/>
                  </a:moveTo>
                  <a:lnTo>
                    <a:pt x="2858262" y="0"/>
                  </a:lnTo>
                  <a:lnTo>
                    <a:pt x="2858262" y="682752"/>
                  </a:lnTo>
                  <a:lnTo>
                    <a:pt x="0" y="682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8" name="Group 8"/>
          <p:cNvGrpSpPr/>
          <p:nvPr/>
        </p:nvGrpSpPr>
        <p:grpSpPr>
          <a:xfrm>
            <a:off x="11430000" y="0"/>
            <a:ext cx="6858000" cy="10287000"/>
            <a:chOff x="0" y="0"/>
            <a:chExt cx="914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CCEE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571684" y="212522"/>
            <a:ext cx="6574631" cy="9861947"/>
            <a:chOff x="0" y="0"/>
            <a:chExt cx="8766175" cy="1314926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766175" cy="13149199"/>
            </a:xfrm>
            <a:custGeom>
              <a:avLst/>
              <a:gdLst/>
              <a:ahLst/>
              <a:cxnLst/>
              <a:rect l="l" t="t" r="r" b="b"/>
              <a:pathLst>
                <a:path w="8766175" h="13149199">
                  <a:moveTo>
                    <a:pt x="0" y="0"/>
                  </a:moveTo>
                  <a:lnTo>
                    <a:pt x="8766175" y="0"/>
                  </a:lnTo>
                  <a:lnTo>
                    <a:pt x="8766175" y="13149199"/>
                  </a:lnTo>
                  <a:lnTo>
                    <a:pt x="0" y="13149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905" r="-490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992238" y="2973886"/>
            <a:ext cx="9701365" cy="96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38"/>
              </a:lnSpc>
            </a:pPr>
            <a:r>
              <a:rPr lang="en-US" sz="5800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Річний звіт директора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8" y="4027141"/>
            <a:ext cx="9445523" cy="1517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600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Приватний заклад «Гімназія Надія»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8" y="5883773"/>
            <a:ext cx="10359923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1"/>
              </a:lnSpc>
            </a:pPr>
            <a:r>
              <a:rPr lang="en-US" sz="22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2025–2026 навчальний рік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2238" y="6742062"/>
            <a:ext cx="3517259" cy="532800"/>
            <a:chOff x="0" y="0"/>
            <a:chExt cx="4689678" cy="710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689602" cy="710438"/>
            </a:xfrm>
            <a:custGeom>
              <a:avLst/>
              <a:gdLst/>
              <a:ahLst/>
              <a:cxnLst/>
              <a:rect l="l" t="t" r="r" b="b"/>
              <a:pathLst>
                <a:path w="4689602" h="710438">
                  <a:moveTo>
                    <a:pt x="0" y="127000"/>
                  </a:moveTo>
                  <a:cubicBezTo>
                    <a:pt x="0" y="56896"/>
                    <a:pt x="56896" y="0"/>
                    <a:pt x="127000" y="0"/>
                  </a:cubicBezTo>
                  <a:lnTo>
                    <a:pt x="4562602" y="0"/>
                  </a:lnTo>
                  <a:cubicBezTo>
                    <a:pt x="4632706" y="0"/>
                    <a:pt x="4689602" y="56896"/>
                    <a:pt x="4689602" y="127000"/>
                  </a:cubicBezTo>
                  <a:lnTo>
                    <a:pt x="4689602" y="583438"/>
                  </a:lnTo>
                  <a:cubicBezTo>
                    <a:pt x="4689602" y="653542"/>
                    <a:pt x="4632706" y="710438"/>
                    <a:pt x="4562602" y="710438"/>
                  </a:cubicBezTo>
                  <a:lnTo>
                    <a:pt x="127000" y="710438"/>
                  </a:lnTo>
                  <a:cubicBezTo>
                    <a:pt x="56896" y="710438"/>
                    <a:pt x="0" y="653542"/>
                    <a:pt x="0" y="583438"/>
                  </a:cubicBezTo>
                  <a:close/>
                </a:path>
              </a:pathLst>
            </a:custGeom>
            <a:solidFill>
              <a:srgbClr val="CCEEFF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162345" y="6760369"/>
            <a:ext cx="4091435" cy="429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13"/>
              </a:lnSpc>
            </a:pPr>
            <a:r>
              <a:rPr lang="en-US" sz="17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ДИРЕКТОР: ІРИНА ВАГАЄВА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CCEEFF"/>
            </a:solidFill>
          </p:spPr>
        </p:sp>
      </p:grpSp>
      <p:sp>
        <p:nvSpPr>
          <p:cNvPr id="8" name="Freeform 8" descr="preencoded.png"/>
          <p:cNvSpPr/>
          <p:nvPr/>
        </p:nvSpPr>
        <p:spPr>
          <a:xfrm>
            <a:off x="7938192" y="3146155"/>
            <a:ext cx="352130" cy="352130"/>
          </a:xfrm>
          <a:custGeom>
            <a:avLst/>
            <a:gdLst/>
            <a:ahLst/>
            <a:cxnLst/>
            <a:rect l="l" t="t" r="r" b="b"/>
            <a:pathLst>
              <a:path w="352130" h="352130">
                <a:moveTo>
                  <a:pt x="0" y="0"/>
                </a:moveTo>
                <a:lnTo>
                  <a:pt x="352130" y="0"/>
                </a:lnTo>
                <a:lnTo>
                  <a:pt x="352130" y="352130"/>
                </a:lnTo>
                <a:lnTo>
                  <a:pt x="0" y="352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9459" r="-9459"/>
            </a:stretch>
          </a:blipFill>
        </p:spPr>
      </p:sp>
      <p:sp>
        <p:nvSpPr>
          <p:cNvPr id="9" name="Freeform 9" descr="preencoded.png"/>
          <p:cNvSpPr/>
          <p:nvPr/>
        </p:nvSpPr>
        <p:spPr>
          <a:xfrm>
            <a:off x="7938192" y="4380090"/>
            <a:ext cx="352130" cy="352130"/>
          </a:xfrm>
          <a:custGeom>
            <a:avLst/>
            <a:gdLst/>
            <a:ahLst/>
            <a:cxnLst/>
            <a:rect l="l" t="t" r="r" b="b"/>
            <a:pathLst>
              <a:path w="352130" h="352130">
                <a:moveTo>
                  <a:pt x="0" y="0"/>
                </a:moveTo>
                <a:lnTo>
                  <a:pt x="352130" y="0"/>
                </a:lnTo>
                <a:lnTo>
                  <a:pt x="352130" y="352130"/>
                </a:lnTo>
                <a:lnTo>
                  <a:pt x="0" y="352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9459" r="-9459"/>
            </a:stretch>
          </a:blipFill>
        </p:spPr>
      </p:sp>
      <p:sp>
        <p:nvSpPr>
          <p:cNvPr id="10" name="Freeform 10" descr="preencoded.png"/>
          <p:cNvSpPr/>
          <p:nvPr/>
        </p:nvSpPr>
        <p:spPr>
          <a:xfrm>
            <a:off x="7938192" y="5614016"/>
            <a:ext cx="352130" cy="352130"/>
          </a:xfrm>
          <a:custGeom>
            <a:avLst/>
            <a:gdLst/>
            <a:ahLst/>
            <a:cxnLst/>
            <a:rect l="l" t="t" r="r" b="b"/>
            <a:pathLst>
              <a:path w="352130" h="352130">
                <a:moveTo>
                  <a:pt x="0" y="0"/>
                </a:moveTo>
                <a:lnTo>
                  <a:pt x="352130" y="0"/>
                </a:lnTo>
                <a:lnTo>
                  <a:pt x="352130" y="352130"/>
                </a:lnTo>
                <a:lnTo>
                  <a:pt x="0" y="3521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9459" r="-9459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7850238" y="7013819"/>
            <a:ext cx="28575" cy="1467298"/>
            <a:chOff x="0" y="0"/>
            <a:chExt cx="38100" cy="19563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100" cy="1956435"/>
            </a:xfrm>
            <a:custGeom>
              <a:avLst/>
              <a:gdLst/>
              <a:ahLst/>
              <a:cxnLst/>
              <a:rect l="l" t="t" r="r" b="b"/>
              <a:pathLst>
                <a:path w="38100" h="1956435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cubicBezTo>
                    <a:pt x="29591" y="0"/>
                    <a:pt x="38100" y="8509"/>
                    <a:pt x="38100" y="19050"/>
                  </a:cubicBezTo>
                  <a:lnTo>
                    <a:pt x="38100" y="1937385"/>
                  </a:lnTo>
                  <a:cubicBezTo>
                    <a:pt x="38100" y="1947926"/>
                    <a:pt x="29591" y="1956435"/>
                    <a:pt x="19050" y="1956435"/>
                  </a:cubicBezTo>
                  <a:cubicBezTo>
                    <a:pt x="8509" y="1956435"/>
                    <a:pt x="0" y="1947926"/>
                    <a:pt x="0" y="1937385"/>
                  </a:cubicBezTo>
                  <a:close/>
                </a:path>
              </a:pathLst>
            </a:custGeom>
            <a:solidFill>
              <a:srgbClr val="007EBD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68237" y="836340"/>
            <a:ext cx="6521526" cy="8419810"/>
          </a:xfrm>
          <a:custGeom>
            <a:avLst/>
            <a:gdLst/>
            <a:ahLst/>
            <a:cxnLst/>
            <a:rect l="l" t="t" r="r" b="b"/>
            <a:pathLst>
              <a:path w="6521526" h="8419810">
                <a:moveTo>
                  <a:pt x="0" y="0"/>
                </a:moveTo>
                <a:lnTo>
                  <a:pt x="6521526" y="0"/>
                </a:lnTo>
                <a:lnTo>
                  <a:pt x="6521526" y="8419810"/>
                </a:lnTo>
                <a:lnTo>
                  <a:pt x="0" y="84198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850238" y="1143152"/>
            <a:ext cx="10288934" cy="798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0"/>
              </a:lnSpc>
            </a:pPr>
            <a:r>
              <a:rPr lang="en-US" sz="4800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Підсумки року та пріоритети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850238" y="2185987"/>
            <a:ext cx="9445523" cy="73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5"/>
              </a:lnSpc>
            </a:pPr>
            <a:r>
              <a:rPr lang="en-US" sz="18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Колектив гімназії успішно забезпечив стабільне функціонування закладу, якісну освіту та розвиток християнських цінностей попри виклики воєнного часу.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613134" y="3119885"/>
            <a:ext cx="3081633" cy="404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4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Якість освіти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613134" y="3593011"/>
            <a:ext cx="8682628" cy="3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5"/>
              </a:lnSpc>
            </a:pPr>
            <a:r>
              <a:rPr lang="en-US" sz="18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Підвищення навчальних досягнень, розвиток цифрових засобів навчання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13134" y="4353820"/>
            <a:ext cx="3601793" cy="404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4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Безпечне середовище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613134" y="4826946"/>
            <a:ext cx="8682628" cy="390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5"/>
              </a:lnSpc>
            </a:pPr>
            <a:r>
              <a:rPr lang="en-US" sz="18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Удосконалення профілактики булінгу, модернізація укриття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613134" y="5587756"/>
            <a:ext cx="4060927" cy="404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4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Розвиток та партнерство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613134" y="6060881"/>
            <a:ext cx="8682628" cy="73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5"/>
              </a:lnSpc>
            </a:pPr>
            <a:r>
              <a:rPr lang="en-US" sz="18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Розширення міжнародної співпраці, зростання контингенту, оновлення спортивної зали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02368" y="7184831"/>
            <a:ext cx="9093394" cy="107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5"/>
              </a:lnSpc>
            </a:pPr>
            <a:r>
              <a:rPr lang="en-US" sz="18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Дякуємо засновнику </a:t>
            </a:r>
            <a:r>
              <a:rPr lang="en-US" sz="1800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Василю Манчулу</a:t>
            </a:r>
            <a:r>
              <a:rPr lang="en-US" sz="18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, педагогічному колективу, батькам та учням за спільну працю, довіру та відданість місії гімназії. Нехай Господь благословить усіх учасників освітнього процесу!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991027" y="8732044"/>
            <a:ext cx="3547024" cy="312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49"/>
              </a:lnSpc>
            </a:pPr>
            <a:r>
              <a:rPr lang="en-US" sz="1399">
                <a:solidFill>
                  <a:srgbClr val="007EBD"/>
                </a:solidFill>
                <a:latin typeface="Inter"/>
                <a:ea typeface="Inter"/>
                <a:cs typeface="Inter"/>
                <a:sym typeface="Inter"/>
              </a:rPr>
              <a:t>ДИРЕКТОР: ІРИНА ВАГАЄВА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CCEE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0728" y="166087"/>
            <a:ext cx="6636544" cy="9954816"/>
            <a:chOff x="0" y="0"/>
            <a:chExt cx="8848725" cy="1327308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848725" cy="13273151"/>
            </a:xfrm>
            <a:custGeom>
              <a:avLst/>
              <a:gdLst/>
              <a:ahLst/>
              <a:cxnLst/>
              <a:rect l="l" t="t" r="r" b="b"/>
              <a:pathLst>
                <a:path w="8848725" h="13273151">
                  <a:moveTo>
                    <a:pt x="0" y="0"/>
                  </a:moveTo>
                  <a:lnTo>
                    <a:pt x="8848725" y="0"/>
                  </a:lnTo>
                  <a:lnTo>
                    <a:pt x="8848725" y="13273151"/>
                  </a:lnTo>
                  <a:lnTo>
                    <a:pt x="0" y="1327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6316" r="-76316"/>
              </a:stretch>
            </a:blipFill>
          </p:spPr>
        </p:sp>
      </p:grpSp>
      <p:grpSp>
        <p:nvGrpSpPr>
          <p:cNvPr id="10" name="Group 10"/>
          <p:cNvGrpSpPr/>
          <p:nvPr/>
        </p:nvGrpSpPr>
        <p:grpSpPr>
          <a:xfrm>
            <a:off x="7845476" y="3975202"/>
            <a:ext cx="9455048" cy="1254023"/>
            <a:chOff x="0" y="0"/>
            <a:chExt cx="12606731" cy="16720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606655" cy="1671955"/>
            </a:xfrm>
            <a:custGeom>
              <a:avLst/>
              <a:gdLst/>
              <a:ahLst/>
              <a:cxnLst/>
              <a:rect l="l" t="t" r="r" b="b"/>
              <a:pathLst>
                <a:path w="12606655" h="1671955">
                  <a:moveTo>
                    <a:pt x="0" y="124968"/>
                  </a:moveTo>
                  <a:cubicBezTo>
                    <a:pt x="0" y="56007"/>
                    <a:pt x="56007" y="0"/>
                    <a:pt x="124968" y="0"/>
                  </a:cubicBezTo>
                  <a:lnTo>
                    <a:pt x="12481687" y="0"/>
                  </a:lnTo>
                  <a:cubicBezTo>
                    <a:pt x="12550775" y="0"/>
                    <a:pt x="12606655" y="56007"/>
                    <a:pt x="12606655" y="124968"/>
                  </a:cubicBezTo>
                  <a:lnTo>
                    <a:pt x="12606655" y="1546987"/>
                  </a:lnTo>
                  <a:cubicBezTo>
                    <a:pt x="12606655" y="1616075"/>
                    <a:pt x="12550648" y="1671955"/>
                    <a:pt x="12481687" y="1671955"/>
                  </a:cubicBezTo>
                  <a:lnTo>
                    <a:pt x="124968" y="1671955"/>
                  </a:lnTo>
                  <a:cubicBezTo>
                    <a:pt x="55880" y="1671955"/>
                    <a:pt x="0" y="1615948"/>
                    <a:pt x="0" y="1546987"/>
                  </a:cubicBezTo>
                  <a:close/>
                </a:path>
              </a:pathLst>
            </a:custGeom>
            <a:solidFill>
              <a:srgbClr val="CCEEFF"/>
            </a:solidFill>
            <a:ln w="9526" cap="sq">
              <a:solidFill>
                <a:srgbClr val="B2D4E5"/>
              </a:solidFill>
              <a:prstDash val="solid"/>
              <a:miter/>
            </a:ln>
          </p:spPr>
        </p:sp>
      </p:grpSp>
      <p:grpSp>
        <p:nvGrpSpPr>
          <p:cNvPr id="12" name="Group 12"/>
          <p:cNvGrpSpPr/>
          <p:nvPr/>
        </p:nvGrpSpPr>
        <p:grpSpPr>
          <a:xfrm>
            <a:off x="7845476" y="5392636"/>
            <a:ext cx="9455048" cy="1254023"/>
            <a:chOff x="0" y="0"/>
            <a:chExt cx="12606731" cy="16720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606655" cy="1671955"/>
            </a:xfrm>
            <a:custGeom>
              <a:avLst/>
              <a:gdLst/>
              <a:ahLst/>
              <a:cxnLst/>
              <a:rect l="l" t="t" r="r" b="b"/>
              <a:pathLst>
                <a:path w="12606655" h="1671955">
                  <a:moveTo>
                    <a:pt x="0" y="124968"/>
                  </a:moveTo>
                  <a:cubicBezTo>
                    <a:pt x="0" y="56007"/>
                    <a:pt x="56007" y="0"/>
                    <a:pt x="124968" y="0"/>
                  </a:cubicBezTo>
                  <a:lnTo>
                    <a:pt x="12481687" y="0"/>
                  </a:lnTo>
                  <a:cubicBezTo>
                    <a:pt x="12550775" y="0"/>
                    <a:pt x="12606655" y="56007"/>
                    <a:pt x="12606655" y="124968"/>
                  </a:cubicBezTo>
                  <a:lnTo>
                    <a:pt x="12606655" y="1546987"/>
                  </a:lnTo>
                  <a:cubicBezTo>
                    <a:pt x="12606655" y="1616075"/>
                    <a:pt x="12550648" y="1671955"/>
                    <a:pt x="12481687" y="1671955"/>
                  </a:cubicBezTo>
                  <a:lnTo>
                    <a:pt x="124968" y="1671955"/>
                  </a:lnTo>
                  <a:cubicBezTo>
                    <a:pt x="55880" y="1671955"/>
                    <a:pt x="0" y="1615948"/>
                    <a:pt x="0" y="1546987"/>
                  </a:cubicBezTo>
                  <a:close/>
                </a:path>
              </a:pathLst>
            </a:custGeom>
            <a:solidFill>
              <a:srgbClr val="CCEEFF"/>
            </a:solidFill>
            <a:ln w="9526" cap="sq">
              <a:solidFill>
                <a:srgbClr val="B2D4E5"/>
              </a:solidFill>
              <a:prstDash val="solid"/>
              <a:miter/>
            </a:ln>
          </p:spPr>
        </p:sp>
      </p:grpSp>
      <p:grpSp>
        <p:nvGrpSpPr>
          <p:cNvPr id="14" name="Group 14"/>
          <p:cNvGrpSpPr/>
          <p:nvPr/>
        </p:nvGrpSpPr>
        <p:grpSpPr>
          <a:xfrm>
            <a:off x="7845476" y="6810080"/>
            <a:ext cx="9455048" cy="1254023"/>
            <a:chOff x="0" y="0"/>
            <a:chExt cx="12606731" cy="1672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606655" cy="1671955"/>
            </a:xfrm>
            <a:custGeom>
              <a:avLst/>
              <a:gdLst/>
              <a:ahLst/>
              <a:cxnLst/>
              <a:rect l="l" t="t" r="r" b="b"/>
              <a:pathLst>
                <a:path w="12606655" h="1671955">
                  <a:moveTo>
                    <a:pt x="0" y="124968"/>
                  </a:moveTo>
                  <a:cubicBezTo>
                    <a:pt x="0" y="56007"/>
                    <a:pt x="56007" y="0"/>
                    <a:pt x="124968" y="0"/>
                  </a:cubicBezTo>
                  <a:lnTo>
                    <a:pt x="12481687" y="0"/>
                  </a:lnTo>
                  <a:cubicBezTo>
                    <a:pt x="12550775" y="0"/>
                    <a:pt x="12606655" y="56007"/>
                    <a:pt x="12606655" y="124968"/>
                  </a:cubicBezTo>
                  <a:lnTo>
                    <a:pt x="12606655" y="1546987"/>
                  </a:lnTo>
                  <a:cubicBezTo>
                    <a:pt x="12606655" y="1616075"/>
                    <a:pt x="12550648" y="1671955"/>
                    <a:pt x="12481687" y="1671955"/>
                  </a:cubicBezTo>
                  <a:lnTo>
                    <a:pt x="124968" y="1671955"/>
                  </a:lnTo>
                  <a:cubicBezTo>
                    <a:pt x="55880" y="1671955"/>
                    <a:pt x="0" y="1615948"/>
                    <a:pt x="0" y="1546987"/>
                  </a:cubicBezTo>
                  <a:close/>
                </a:path>
              </a:pathLst>
            </a:custGeom>
            <a:solidFill>
              <a:srgbClr val="CCEEFF"/>
            </a:solidFill>
            <a:ln w="9526" cap="sq">
              <a:solidFill>
                <a:srgbClr val="B2D4E5"/>
              </a:solidFill>
              <a:prstDash val="solid"/>
              <a:miter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7845476" y="8227514"/>
            <a:ext cx="9455048" cy="1254023"/>
            <a:chOff x="0" y="0"/>
            <a:chExt cx="12606731" cy="16720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606655" cy="1671955"/>
            </a:xfrm>
            <a:custGeom>
              <a:avLst/>
              <a:gdLst/>
              <a:ahLst/>
              <a:cxnLst/>
              <a:rect l="l" t="t" r="r" b="b"/>
              <a:pathLst>
                <a:path w="12606655" h="1671955">
                  <a:moveTo>
                    <a:pt x="0" y="124968"/>
                  </a:moveTo>
                  <a:cubicBezTo>
                    <a:pt x="0" y="56007"/>
                    <a:pt x="56007" y="0"/>
                    <a:pt x="124968" y="0"/>
                  </a:cubicBezTo>
                  <a:lnTo>
                    <a:pt x="12481687" y="0"/>
                  </a:lnTo>
                  <a:cubicBezTo>
                    <a:pt x="12550775" y="0"/>
                    <a:pt x="12606655" y="56007"/>
                    <a:pt x="12606655" y="124968"/>
                  </a:cubicBezTo>
                  <a:lnTo>
                    <a:pt x="12606655" y="1546987"/>
                  </a:lnTo>
                  <a:cubicBezTo>
                    <a:pt x="12606655" y="1616075"/>
                    <a:pt x="12550648" y="1671955"/>
                    <a:pt x="12481687" y="1671955"/>
                  </a:cubicBezTo>
                  <a:lnTo>
                    <a:pt x="124968" y="1671955"/>
                  </a:lnTo>
                  <a:cubicBezTo>
                    <a:pt x="55880" y="1671955"/>
                    <a:pt x="0" y="1615948"/>
                    <a:pt x="0" y="1546987"/>
                  </a:cubicBezTo>
                  <a:close/>
                </a:path>
              </a:pathLst>
            </a:custGeom>
            <a:solidFill>
              <a:srgbClr val="CCEEFF"/>
            </a:solidFill>
            <a:ln w="9526" cap="sq">
              <a:solidFill>
                <a:srgbClr val="B2D4E5"/>
              </a:solidFill>
              <a:prstDash val="solid"/>
              <a:miter/>
            </a:ln>
          </p:spPr>
        </p:sp>
      </p:grpSp>
      <p:sp>
        <p:nvSpPr>
          <p:cNvPr id="18" name="TextBox 18"/>
          <p:cNvSpPr txBox="1"/>
          <p:nvPr/>
        </p:nvSpPr>
        <p:spPr>
          <a:xfrm>
            <a:off x="7850238" y="781641"/>
            <a:ext cx="9445523" cy="148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500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Загальна характеристика закладу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50238" y="2485130"/>
            <a:ext cx="9445523" cy="1300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7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Протягом 2025–2026 навчального року гімназія забезпечувала якісну освіту, безпечне середовище та всебічний розвиток особистості учня. Контингент зріс із </a:t>
            </a:r>
            <a:r>
              <a:rPr lang="en-US" sz="1700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348</a:t>
            </a:r>
            <a:r>
              <a:rPr lang="en-US" sz="17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до </a:t>
            </a:r>
            <a:r>
              <a:rPr lang="en-US" sz="1700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356 учнів</a:t>
            </a:r>
            <a:r>
              <a:rPr lang="en-US" sz="17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у 20 класах. Середня наповнюваність — близько </a:t>
            </a:r>
            <a:r>
              <a:rPr lang="en-US" sz="1700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18 учнів</a:t>
            </a:r>
            <a:r>
              <a:rPr lang="en-US" sz="17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, що створює умови для індивідуального підходу.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081220" y="4182370"/>
            <a:ext cx="2907211" cy="39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5"/>
              </a:lnSpc>
            </a:pPr>
            <a:r>
              <a:rPr lang="en-US" sz="22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356 учнів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081220" y="4639866"/>
            <a:ext cx="8983561" cy="3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7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у 20 класах станом на 1 червня 2026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81220" y="5599805"/>
            <a:ext cx="2907211" cy="39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5"/>
              </a:lnSpc>
            </a:pPr>
            <a:r>
              <a:rPr lang="en-US" sz="22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50 випускників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81220" y="6057300"/>
            <a:ext cx="8983561" cy="3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7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початкової школи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081220" y="7017248"/>
            <a:ext cx="2907211" cy="39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5"/>
              </a:lnSpc>
            </a:pPr>
            <a:r>
              <a:rPr lang="en-US" sz="22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17 випускників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081220" y="7474744"/>
            <a:ext cx="8983561" cy="3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7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базової середньої освіти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081220" y="8434683"/>
            <a:ext cx="2907211" cy="39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5"/>
              </a:lnSpc>
            </a:pPr>
            <a:r>
              <a:rPr lang="en-US" sz="22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33 учні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081220" y="8892178"/>
            <a:ext cx="8983561" cy="3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7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завершили рік з високим рівнем досягнень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92238" y="866327"/>
            <a:ext cx="8426796" cy="81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15"/>
              </a:lnSpc>
            </a:pPr>
            <a:r>
              <a:rPr lang="en-US" sz="4900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Кадрове забезпечення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92238" y="2209648"/>
            <a:ext cx="5326704" cy="5326704"/>
            <a:chOff x="0" y="0"/>
            <a:chExt cx="7102272" cy="7102272"/>
          </a:xfrm>
        </p:grpSpPr>
        <p:sp>
          <p:nvSpPr>
            <p:cNvPr id="8" name="Freeform 8" descr="preencoded.png"/>
            <p:cNvSpPr/>
            <p:nvPr/>
          </p:nvSpPr>
          <p:spPr>
            <a:xfrm>
              <a:off x="0" y="0"/>
              <a:ext cx="7102221" cy="7102221"/>
            </a:xfrm>
            <a:custGeom>
              <a:avLst/>
              <a:gdLst/>
              <a:ahLst/>
              <a:cxnLst/>
              <a:rect l="l" t="t" r="r" b="b"/>
              <a:pathLst>
                <a:path w="7102221" h="7102221">
                  <a:moveTo>
                    <a:pt x="0" y="0"/>
                  </a:moveTo>
                  <a:lnTo>
                    <a:pt x="7102221" y="0"/>
                  </a:lnTo>
                  <a:lnTo>
                    <a:pt x="7102221" y="7102221"/>
                  </a:lnTo>
                  <a:lnTo>
                    <a:pt x="0" y="7102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6912178" y="4296223"/>
            <a:ext cx="10392966" cy="110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6"/>
              </a:lnSpc>
            </a:pPr>
            <a:r>
              <a:rPr lang="en-US" sz="18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Освітній процес забезпечували </a:t>
            </a:r>
            <a:r>
              <a:rPr lang="en-US" sz="1800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38 педагогічних працівників</a:t>
            </a:r>
            <a:r>
              <a:rPr lang="en-US" sz="18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та 2 за сумісництвом. Колектив поєднує досвідчених педагогів і молодих фахівців. У 2026 році атестацію пройшли 5 педагогів.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77951" y="7975997"/>
            <a:ext cx="3953027" cy="1430236"/>
            <a:chOff x="0" y="0"/>
            <a:chExt cx="5270703" cy="190698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70627" cy="1906905"/>
            </a:xfrm>
            <a:custGeom>
              <a:avLst/>
              <a:gdLst/>
              <a:ahLst/>
              <a:cxnLst/>
              <a:rect l="l" t="t" r="r" b="b"/>
              <a:pathLst>
                <a:path w="5270627" h="1906905">
                  <a:moveTo>
                    <a:pt x="0" y="136652"/>
                  </a:moveTo>
                  <a:cubicBezTo>
                    <a:pt x="0" y="61214"/>
                    <a:pt x="61214" y="0"/>
                    <a:pt x="136652" y="0"/>
                  </a:cubicBezTo>
                  <a:lnTo>
                    <a:pt x="5133975" y="0"/>
                  </a:lnTo>
                  <a:cubicBezTo>
                    <a:pt x="5209413" y="0"/>
                    <a:pt x="5270627" y="61214"/>
                    <a:pt x="5270627" y="136652"/>
                  </a:cubicBezTo>
                  <a:lnTo>
                    <a:pt x="5270627" y="1770253"/>
                  </a:lnTo>
                  <a:cubicBezTo>
                    <a:pt x="5270627" y="1845691"/>
                    <a:pt x="5209413" y="1906905"/>
                    <a:pt x="5133975" y="1906905"/>
                  </a:cubicBezTo>
                  <a:lnTo>
                    <a:pt x="136652" y="1906905"/>
                  </a:lnTo>
                  <a:cubicBezTo>
                    <a:pt x="61214" y="1907032"/>
                    <a:pt x="0" y="1845818"/>
                    <a:pt x="0" y="1770253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  <a:ln w="28576" cap="sq">
              <a:solidFill>
                <a:srgbClr val="B2D4E5"/>
              </a:solidFill>
              <a:prstDash val="solid"/>
              <a:miter/>
            </a:ln>
          </p:spPr>
        </p:sp>
      </p:grpSp>
      <p:sp>
        <p:nvSpPr>
          <p:cNvPr id="12" name="TextBox 12"/>
          <p:cNvSpPr txBox="1"/>
          <p:nvPr/>
        </p:nvSpPr>
        <p:spPr>
          <a:xfrm>
            <a:off x="1259977" y="8238973"/>
            <a:ext cx="3139831" cy="41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4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Вища категорія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9977" y="8723862"/>
            <a:ext cx="3388966" cy="40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6"/>
              </a:lnSpc>
            </a:pPr>
            <a:r>
              <a:rPr lang="en-US" sz="18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4 спеціалісти + 1 підтвердив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104209" y="7975997"/>
            <a:ext cx="3953170" cy="1430236"/>
            <a:chOff x="0" y="0"/>
            <a:chExt cx="5270894" cy="19069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70754" cy="1906905"/>
            </a:xfrm>
            <a:custGeom>
              <a:avLst/>
              <a:gdLst/>
              <a:ahLst/>
              <a:cxnLst/>
              <a:rect l="l" t="t" r="r" b="b"/>
              <a:pathLst>
                <a:path w="5270754" h="1906905">
                  <a:moveTo>
                    <a:pt x="0" y="136652"/>
                  </a:moveTo>
                  <a:cubicBezTo>
                    <a:pt x="0" y="61214"/>
                    <a:pt x="61214" y="0"/>
                    <a:pt x="136652" y="0"/>
                  </a:cubicBezTo>
                  <a:lnTo>
                    <a:pt x="5134102" y="0"/>
                  </a:lnTo>
                  <a:cubicBezTo>
                    <a:pt x="5209540" y="0"/>
                    <a:pt x="5270754" y="61214"/>
                    <a:pt x="5270754" y="136652"/>
                  </a:cubicBezTo>
                  <a:lnTo>
                    <a:pt x="5270754" y="1770253"/>
                  </a:lnTo>
                  <a:cubicBezTo>
                    <a:pt x="5270754" y="1845691"/>
                    <a:pt x="5209540" y="1906905"/>
                    <a:pt x="5134102" y="1906905"/>
                  </a:cubicBezTo>
                  <a:lnTo>
                    <a:pt x="136652" y="1906905"/>
                  </a:lnTo>
                  <a:cubicBezTo>
                    <a:pt x="61214" y="1907032"/>
                    <a:pt x="0" y="1845818"/>
                    <a:pt x="0" y="1770253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  <a:ln w="28576" cap="sq">
              <a:solidFill>
                <a:srgbClr val="B2D4E5"/>
              </a:solidFill>
              <a:prstDash val="solid"/>
              <a:miter/>
            </a:ln>
          </p:spPr>
        </p:sp>
      </p:grpSp>
      <p:sp>
        <p:nvSpPr>
          <p:cNvPr id="16" name="TextBox 16"/>
          <p:cNvSpPr txBox="1"/>
          <p:nvPr/>
        </p:nvSpPr>
        <p:spPr>
          <a:xfrm>
            <a:off x="5386235" y="8238973"/>
            <a:ext cx="3139831" cy="41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4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Перша категорія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386235" y="8723862"/>
            <a:ext cx="3389109" cy="40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6"/>
              </a:lnSpc>
            </a:pPr>
            <a:r>
              <a:rPr lang="en-US" sz="18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3 спеціалісти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230620" y="7975997"/>
            <a:ext cx="3953027" cy="1430236"/>
            <a:chOff x="0" y="0"/>
            <a:chExt cx="5270703" cy="19069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270627" cy="1906905"/>
            </a:xfrm>
            <a:custGeom>
              <a:avLst/>
              <a:gdLst/>
              <a:ahLst/>
              <a:cxnLst/>
              <a:rect l="l" t="t" r="r" b="b"/>
              <a:pathLst>
                <a:path w="5270627" h="1906905">
                  <a:moveTo>
                    <a:pt x="0" y="136652"/>
                  </a:moveTo>
                  <a:cubicBezTo>
                    <a:pt x="0" y="61214"/>
                    <a:pt x="61214" y="0"/>
                    <a:pt x="136652" y="0"/>
                  </a:cubicBezTo>
                  <a:lnTo>
                    <a:pt x="5133975" y="0"/>
                  </a:lnTo>
                  <a:cubicBezTo>
                    <a:pt x="5209413" y="0"/>
                    <a:pt x="5270627" y="61214"/>
                    <a:pt x="5270627" y="136652"/>
                  </a:cubicBezTo>
                  <a:lnTo>
                    <a:pt x="5270627" y="1770253"/>
                  </a:lnTo>
                  <a:cubicBezTo>
                    <a:pt x="5270627" y="1845691"/>
                    <a:pt x="5209413" y="1906905"/>
                    <a:pt x="5133975" y="1906905"/>
                  </a:cubicBezTo>
                  <a:lnTo>
                    <a:pt x="136652" y="1906905"/>
                  </a:lnTo>
                  <a:cubicBezTo>
                    <a:pt x="61214" y="1907032"/>
                    <a:pt x="0" y="1845818"/>
                    <a:pt x="0" y="1770253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  <a:ln w="28576" cap="sq">
              <a:solidFill>
                <a:srgbClr val="B2D4E5"/>
              </a:solidFill>
              <a:prstDash val="solid"/>
              <a:miter/>
            </a:ln>
          </p:spPr>
        </p:sp>
      </p:grpSp>
      <p:sp>
        <p:nvSpPr>
          <p:cNvPr id="20" name="TextBox 20"/>
          <p:cNvSpPr txBox="1"/>
          <p:nvPr/>
        </p:nvSpPr>
        <p:spPr>
          <a:xfrm>
            <a:off x="9512646" y="8238973"/>
            <a:ext cx="3139831" cy="41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4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Друга категорія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12646" y="8723862"/>
            <a:ext cx="3388966" cy="40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6"/>
              </a:lnSpc>
            </a:pPr>
            <a:r>
              <a:rPr lang="en-US" sz="18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2 + 3 нових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3356879" y="7975997"/>
            <a:ext cx="3953170" cy="1430236"/>
            <a:chOff x="0" y="0"/>
            <a:chExt cx="5270894" cy="190698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270754" cy="1906905"/>
            </a:xfrm>
            <a:custGeom>
              <a:avLst/>
              <a:gdLst/>
              <a:ahLst/>
              <a:cxnLst/>
              <a:rect l="l" t="t" r="r" b="b"/>
              <a:pathLst>
                <a:path w="5270754" h="1906905">
                  <a:moveTo>
                    <a:pt x="0" y="136652"/>
                  </a:moveTo>
                  <a:cubicBezTo>
                    <a:pt x="0" y="61214"/>
                    <a:pt x="61214" y="0"/>
                    <a:pt x="136652" y="0"/>
                  </a:cubicBezTo>
                  <a:lnTo>
                    <a:pt x="5134102" y="0"/>
                  </a:lnTo>
                  <a:cubicBezTo>
                    <a:pt x="5209540" y="0"/>
                    <a:pt x="5270754" y="61214"/>
                    <a:pt x="5270754" y="136652"/>
                  </a:cubicBezTo>
                  <a:lnTo>
                    <a:pt x="5270754" y="1770253"/>
                  </a:lnTo>
                  <a:cubicBezTo>
                    <a:pt x="5270754" y="1845691"/>
                    <a:pt x="5209540" y="1906905"/>
                    <a:pt x="5134102" y="1906905"/>
                  </a:cubicBezTo>
                  <a:lnTo>
                    <a:pt x="136652" y="1906905"/>
                  </a:lnTo>
                  <a:cubicBezTo>
                    <a:pt x="61214" y="1907032"/>
                    <a:pt x="0" y="1845818"/>
                    <a:pt x="0" y="1770253"/>
                  </a:cubicBez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  <a:ln w="28576" cap="sq">
              <a:solidFill>
                <a:srgbClr val="B2D4E5"/>
              </a:solidFill>
              <a:prstDash val="solid"/>
              <a:miter/>
            </a:ln>
          </p:spPr>
        </p:sp>
      </p:grpSp>
      <p:sp>
        <p:nvSpPr>
          <p:cNvPr id="24" name="TextBox 24"/>
          <p:cNvSpPr txBox="1"/>
          <p:nvPr/>
        </p:nvSpPr>
        <p:spPr>
          <a:xfrm>
            <a:off x="13638905" y="8238973"/>
            <a:ext cx="3139831" cy="411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4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Спеціалісти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638905" y="8723862"/>
            <a:ext cx="3389109" cy="40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56"/>
              </a:lnSpc>
            </a:pPr>
            <a:r>
              <a:rPr lang="en-US" sz="18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12 + 3 бакалаври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92238" y="751132"/>
            <a:ext cx="5815308" cy="493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9"/>
              </a:lnSpc>
            </a:pPr>
            <a:r>
              <a:rPr lang="en-US" sz="2900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Моніторинг якості освіти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1376953"/>
            <a:ext cx="16303523" cy="349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11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Адміністрацією проведено директорські діагностувальні роботи з української мови, математики, алгебри, історії України та англійської мови. Розбіжності між семестровим оцінюванням і контрольними роботами — </a:t>
            </a:r>
            <a:r>
              <a:rPr lang="en-US" sz="1100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від −1,0 до +0,5 бала</a:t>
            </a:r>
            <a:r>
              <a:rPr lang="en-US" sz="11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, що підтверджує об'єктивність оцінювання.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2238" y="1885950"/>
            <a:ext cx="7978826" cy="7978826"/>
            <a:chOff x="0" y="0"/>
            <a:chExt cx="10638434" cy="10638434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10638409" cy="10638409"/>
            </a:xfrm>
            <a:custGeom>
              <a:avLst/>
              <a:gdLst/>
              <a:ahLst/>
              <a:cxnLst/>
              <a:rect l="l" t="t" r="r" b="b"/>
              <a:pathLst>
                <a:path w="10638409" h="10638409">
                  <a:moveTo>
                    <a:pt x="0" y="0"/>
                  </a:moveTo>
                  <a:lnTo>
                    <a:pt x="10638409" y="0"/>
                  </a:lnTo>
                  <a:lnTo>
                    <a:pt x="10638409" y="10638409"/>
                  </a:lnTo>
                  <a:lnTo>
                    <a:pt x="0" y="10638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9326461" y="5359898"/>
            <a:ext cx="2775052" cy="24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47"/>
              </a:lnSpc>
            </a:pPr>
            <a:r>
              <a:rPr lang="en-US" sz="1399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Ключові висновки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26461" y="5663203"/>
            <a:ext cx="7978826" cy="764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65430" lvl="1" indent="-132715" algn="l">
              <a:lnSpc>
                <a:spcPts val="1320"/>
              </a:lnSpc>
              <a:buFont typeface="Arial"/>
              <a:buChar char="•"/>
            </a:pPr>
            <a:r>
              <a:rPr lang="en-US" sz="11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Якість знань у більшості класів — достатній та високий рівні</a:t>
            </a:r>
          </a:p>
          <a:p>
            <a:pPr marL="265430" lvl="1" indent="-132715" algn="l">
              <a:lnSpc>
                <a:spcPts val="1320"/>
              </a:lnSpc>
              <a:buFont typeface="Arial"/>
              <a:buChar char="•"/>
            </a:pPr>
            <a:r>
              <a:rPr lang="en-US" sz="11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Найстабільніші результати з української мови, історії та англійської</a:t>
            </a:r>
          </a:p>
          <a:p>
            <a:pPr marL="265430" lvl="1" indent="-132715" algn="l">
              <a:lnSpc>
                <a:spcPts val="1320"/>
              </a:lnSpc>
              <a:buFont typeface="Arial"/>
              <a:buChar char="•"/>
            </a:pPr>
            <a:r>
              <a:rPr lang="en-US" sz="11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Внутрішній моніторинг — ефективний інструмент підвищення якості</a:t>
            </a:r>
          </a:p>
          <a:p>
            <a:pPr marL="265430" lvl="1" indent="-132715" algn="l">
              <a:lnSpc>
                <a:spcPts val="1320"/>
              </a:lnSpc>
              <a:buFont typeface="Arial"/>
              <a:buChar char="•"/>
            </a:pPr>
            <a:r>
              <a:rPr lang="en-US" sz="11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Сплановано корекційну роботу за результатами аналізу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CCEE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7272" y="175917"/>
            <a:ext cx="6623447" cy="9935166"/>
            <a:chOff x="0" y="0"/>
            <a:chExt cx="8831262" cy="13246887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8831199" cy="13246863"/>
            </a:xfrm>
            <a:custGeom>
              <a:avLst/>
              <a:gdLst/>
              <a:ahLst/>
              <a:cxnLst/>
              <a:rect l="l" t="t" r="r" b="b"/>
              <a:pathLst>
                <a:path w="8831199" h="13246863">
                  <a:moveTo>
                    <a:pt x="0" y="0"/>
                  </a:moveTo>
                  <a:lnTo>
                    <a:pt x="8831199" y="0"/>
                  </a:lnTo>
                  <a:lnTo>
                    <a:pt x="8831199" y="13246863"/>
                  </a:lnTo>
                  <a:lnTo>
                    <a:pt x="0" y="13246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7850238" y="782241"/>
            <a:ext cx="9445523" cy="1569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0"/>
              </a:lnSpc>
            </a:pPr>
            <a:r>
              <a:rPr lang="en-US" sz="4800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Міжнародна співпраця та розвиток педагогів</a:t>
            </a:r>
          </a:p>
        </p:txBody>
      </p:sp>
      <p:sp>
        <p:nvSpPr>
          <p:cNvPr id="11" name="Freeform 11" descr="preencoded.png"/>
          <p:cNvSpPr/>
          <p:nvPr/>
        </p:nvSpPr>
        <p:spPr>
          <a:xfrm>
            <a:off x="7850238" y="2643035"/>
            <a:ext cx="586978" cy="586978"/>
          </a:xfrm>
          <a:custGeom>
            <a:avLst/>
            <a:gdLst/>
            <a:ahLst/>
            <a:cxnLst/>
            <a:rect l="l" t="t" r="r" b="b"/>
            <a:pathLst>
              <a:path w="586978" h="586978">
                <a:moveTo>
                  <a:pt x="0" y="0"/>
                </a:moveTo>
                <a:lnTo>
                  <a:pt x="586978" y="0"/>
                </a:lnTo>
                <a:lnTo>
                  <a:pt x="586978" y="586978"/>
                </a:lnTo>
                <a:lnTo>
                  <a:pt x="0" y="5869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7850238" y="3454003"/>
            <a:ext cx="4754013" cy="404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4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Партнерство з Нідерландами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50238" y="3927129"/>
            <a:ext cx="9445523" cy="73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5"/>
              </a:lnSpc>
            </a:pPr>
            <a:r>
              <a:rPr lang="en-US" sz="18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Підтримка зв'язків з освітньою спільнотою Нідерландів, обмін сучасними практиками та розширення міжнародних контактів.</a:t>
            </a:r>
          </a:p>
        </p:txBody>
      </p:sp>
      <p:sp>
        <p:nvSpPr>
          <p:cNvPr id="14" name="Freeform 14" descr="preencoded.png"/>
          <p:cNvSpPr/>
          <p:nvPr/>
        </p:nvSpPr>
        <p:spPr>
          <a:xfrm>
            <a:off x="7850238" y="5050336"/>
            <a:ext cx="586978" cy="586978"/>
          </a:xfrm>
          <a:custGeom>
            <a:avLst/>
            <a:gdLst/>
            <a:ahLst/>
            <a:cxnLst/>
            <a:rect l="l" t="t" r="r" b="b"/>
            <a:pathLst>
              <a:path w="586978" h="586978">
                <a:moveTo>
                  <a:pt x="0" y="0"/>
                </a:moveTo>
                <a:lnTo>
                  <a:pt x="586978" y="0"/>
                </a:lnTo>
                <a:lnTo>
                  <a:pt x="586978" y="586978"/>
                </a:lnTo>
                <a:lnTo>
                  <a:pt x="0" y="5869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7850238" y="5861294"/>
            <a:ext cx="3799580" cy="404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4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Європейська олімпіада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850238" y="6334420"/>
            <a:ext cx="9445523" cy="73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5"/>
              </a:lnSpc>
            </a:pPr>
            <a:r>
              <a:rPr lang="en-US" sz="18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Учні щорічно беруть участь у олімпіаді «SCHOOL OF TOMORROW» у спортивних, мистецьких, дослідницьких та академічних номінаціях.</a:t>
            </a:r>
          </a:p>
        </p:txBody>
      </p:sp>
      <p:sp>
        <p:nvSpPr>
          <p:cNvPr id="17" name="Freeform 17" descr="preencoded.png"/>
          <p:cNvSpPr/>
          <p:nvPr/>
        </p:nvSpPr>
        <p:spPr>
          <a:xfrm>
            <a:off x="7850238" y="7457627"/>
            <a:ext cx="586978" cy="586978"/>
          </a:xfrm>
          <a:custGeom>
            <a:avLst/>
            <a:gdLst/>
            <a:ahLst/>
            <a:cxnLst/>
            <a:rect l="l" t="t" r="r" b="b"/>
            <a:pathLst>
              <a:path w="586978" h="586978">
                <a:moveTo>
                  <a:pt x="0" y="0"/>
                </a:moveTo>
                <a:lnTo>
                  <a:pt x="586978" y="0"/>
                </a:lnTo>
                <a:lnTo>
                  <a:pt x="586978" y="586978"/>
                </a:lnTo>
                <a:lnTo>
                  <a:pt x="0" y="5869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2097" r="-12095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7850238" y="8268595"/>
            <a:ext cx="3136849" cy="404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4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Розвиток педагогів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50238" y="8741721"/>
            <a:ext cx="9445523" cy="734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5"/>
              </a:lnSpc>
            </a:pPr>
            <a:r>
              <a:rPr lang="en-US" sz="18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Систематичне підвищення кваліфікації через курси, семінари, вебінари та тренінги з формувального оцінювання, цифрових ресурсів і змішаного навчання.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92238" y="1849193"/>
            <a:ext cx="15684398" cy="968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38"/>
              </a:lnSpc>
            </a:pPr>
            <a:r>
              <a:rPr lang="en-US" sz="5800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Розвиток матеріально-технічної бази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3497761"/>
            <a:ext cx="7237514" cy="493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9"/>
              </a:lnSpc>
            </a:pPr>
            <a:r>
              <a:rPr lang="en-US" sz="2900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Виконані роботи у 2025–2026 рр.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4189219"/>
            <a:ext cx="7805890" cy="41112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0860" lvl="1" indent="-265430" algn="l">
              <a:lnSpc>
                <a:spcPts val="3511"/>
              </a:lnSpc>
              <a:buFont typeface="Arial"/>
              <a:buChar char="•"/>
            </a:pPr>
            <a:r>
              <a:rPr lang="en-US" sz="22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Ремонт їдальні та оновлення навчальних кабінетів</a:t>
            </a:r>
          </a:p>
          <a:p>
            <a:pPr marL="530860" lvl="1" indent="-265430" algn="l">
              <a:lnSpc>
                <a:spcPts val="3511"/>
              </a:lnSpc>
              <a:buFont typeface="Arial"/>
              <a:buChar char="•"/>
            </a:pPr>
            <a:r>
              <a:rPr lang="en-US" sz="22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Встановлення системи відеоспостереження в коридорах</a:t>
            </a:r>
          </a:p>
          <a:p>
            <a:pPr marL="530860" lvl="1" indent="-265430" algn="l">
              <a:lnSpc>
                <a:spcPts val="3511"/>
              </a:lnSpc>
              <a:buFont typeface="Arial"/>
              <a:buChar char="•"/>
            </a:pPr>
            <a:r>
              <a:rPr lang="en-US" sz="22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Облаштування укриття та резервних джерел живлення</a:t>
            </a:r>
          </a:p>
          <a:p>
            <a:pPr marL="530860" lvl="1" indent="-265430" algn="l">
              <a:lnSpc>
                <a:spcPts val="3511"/>
              </a:lnSpc>
              <a:buFont typeface="Arial"/>
              <a:buChar char="•"/>
            </a:pPr>
            <a:r>
              <a:rPr lang="en-US" sz="22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Оновлення куточків відпочинку, читальського куточка та ігрового простору</a:t>
            </a:r>
          </a:p>
          <a:p>
            <a:pPr marL="530860" lvl="1" indent="-265430" algn="l">
              <a:lnSpc>
                <a:spcPts val="3511"/>
              </a:lnSpc>
              <a:buFont typeface="Arial"/>
              <a:buChar char="•"/>
            </a:pPr>
            <a:r>
              <a:rPr lang="en-US" sz="22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Підготовчі роботи до оновлення спортивної зали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295209" y="3242815"/>
            <a:ext cx="8214274" cy="5156749"/>
            <a:chOff x="0" y="0"/>
            <a:chExt cx="10952366" cy="687566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952353" cy="6875653"/>
            </a:xfrm>
            <a:custGeom>
              <a:avLst/>
              <a:gdLst/>
              <a:ahLst/>
              <a:cxnLst/>
              <a:rect l="l" t="t" r="r" b="b"/>
              <a:pathLst>
                <a:path w="10952353" h="6875653">
                  <a:moveTo>
                    <a:pt x="0" y="272161"/>
                  </a:moveTo>
                  <a:cubicBezTo>
                    <a:pt x="0" y="121920"/>
                    <a:pt x="121920" y="0"/>
                    <a:pt x="272161" y="0"/>
                  </a:cubicBezTo>
                  <a:lnTo>
                    <a:pt x="10680192" y="0"/>
                  </a:lnTo>
                  <a:cubicBezTo>
                    <a:pt x="10830561" y="0"/>
                    <a:pt x="10952353" y="121920"/>
                    <a:pt x="10952353" y="272161"/>
                  </a:cubicBezTo>
                  <a:lnTo>
                    <a:pt x="10952353" y="6603492"/>
                  </a:lnTo>
                  <a:cubicBezTo>
                    <a:pt x="10952353" y="6753861"/>
                    <a:pt x="10830433" y="6875653"/>
                    <a:pt x="10680192" y="6875653"/>
                  </a:cubicBezTo>
                  <a:lnTo>
                    <a:pt x="272161" y="6875653"/>
                  </a:lnTo>
                  <a:cubicBezTo>
                    <a:pt x="121920" y="6875653"/>
                    <a:pt x="0" y="6753733"/>
                    <a:pt x="0" y="6603492"/>
                  </a:cubicBezTo>
                  <a:close/>
                </a:path>
              </a:pathLst>
            </a:custGeom>
            <a:solidFill>
              <a:srgbClr val="007EBD">
                <a:alpha val="90196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9578731" y="3497761"/>
            <a:ext cx="5434460" cy="493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9"/>
              </a:lnSpc>
            </a:pPr>
            <a:r>
              <a:rPr lang="en-US" sz="2900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Плани на 2026–2027 рр.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78731" y="4189219"/>
            <a:ext cx="7647232" cy="2651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0860" lvl="1" indent="-265430" algn="l">
              <a:lnSpc>
                <a:spcPts val="3511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Завершення оновлення спортивної зали</a:t>
            </a:r>
          </a:p>
          <a:p>
            <a:pPr marL="530860" lvl="1" indent="-265430" algn="l">
              <a:lnSpc>
                <a:spcPts val="3511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Модернізація укриття: вентиляція та Wi-Fi</a:t>
            </a:r>
          </a:p>
          <a:p>
            <a:pPr marL="530860" lvl="1" indent="-265430" algn="l">
              <a:lnSpc>
                <a:spcPts val="3511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Оновлення навчального обладнання та цифрових засобів</a:t>
            </a:r>
          </a:p>
          <a:p>
            <a:pPr marL="530860" lvl="1" indent="-265430" algn="l">
              <a:lnSpc>
                <a:spcPts val="3511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Розвиток сучасних освітніх просторів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CCEE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4032" y="155972"/>
            <a:ext cx="6649936" cy="9974904"/>
            <a:chOff x="0" y="0"/>
            <a:chExt cx="8866581" cy="13299872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8866632" cy="13299821"/>
            </a:xfrm>
            <a:custGeom>
              <a:avLst/>
              <a:gdLst/>
              <a:ahLst/>
              <a:cxnLst/>
              <a:rect l="l" t="t" r="r" b="b"/>
              <a:pathLst>
                <a:path w="8866632" h="13299821">
                  <a:moveTo>
                    <a:pt x="0" y="0"/>
                  </a:moveTo>
                  <a:lnTo>
                    <a:pt x="8866632" y="0"/>
                  </a:lnTo>
                  <a:lnTo>
                    <a:pt x="8866632" y="13299821"/>
                  </a:lnTo>
                  <a:lnTo>
                    <a:pt x="0" y="13299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7850238" y="819893"/>
            <a:ext cx="9445523" cy="139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66"/>
              </a:lnSpc>
            </a:pPr>
            <a:r>
              <a:rPr lang="en-US" sz="4300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Виховна робота та формування цінностей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50238" y="2406253"/>
            <a:ext cx="9445523" cy="615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27"/>
              </a:lnSpc>
            </a:pPr>
            <a:r>
              <a:rPr lang="en-US" sz="16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Виховна система поєднує духовне, патріотичне, громадянське та соціальне виховання на основі християнських цінностей.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845476" y="3189237"/>
            <a:ext cx="9455048" cy="1455982"/>
            <a:chOff x="0" y="0"/>
            <a:chExt cx="12606731" cy="194130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606655" cy="1941322"/>
            </a:xfrm>
            <a:custGeom>
              <a:avLst/>
              <a:gdLst/>
              <a:ahLst/>
              <a:cxnLst/>
              <a:rect l="l" t="t" r="r" b="b"/>
              <a:pathLst>
                <a:path w="12606655" h="1941322">
                  <a:moveTo>
                    <a:pt x="0" y="117348"/>
                  </a:moveTo>
                  <a:cubicBezTo>
                    <a:pt x="0" y="52578"/>
                    <a:pt x="52578" y="0"/>
                    <a:pt x="117348" y="0"/>
                  </a:cubicBezTo>
                  <a:lnTo>
                    <a:pt x="12489307" y="0"/>
                  </a:lnTo>
                  <a:cubicBezTo>
                    <a:pt x="12554076" y="0"/>
                    <a:pt x="12606655" y="52578"/>
                    <a:pt x="12606655" y="117348"/>
                  </a:cubicBezTo>
                  <a:lnTo>
                    <a:pt x="12606655" y="1823974"/>
                  </a:lnTo>
                  <a:cubicBezTo>
                    <a:pt x="12606655" y="1888744"/>
                    <a:pt x="12554076" y="1941322"/>
                    <a:pt x="12489307" y="1941322"/>
                  </a:cubicBezTo>
                  <a:lnTo>
                    <a:pt x="117348" y="1941322"/>
                  </a:lnTo>
                  <a:cubicBezTo>
                    <a:pt x="52578" y="1941322"/>
                    <a:pt x="0" y="1888744"/>
                    <a:pt x="0" y="1823974"/>
                  </a:cubicBezTo>
                  <a:close/>
                </a:path>
              </a:pathLst>
            </a:custGeom>
            <a:solidFill>
              <a:srgbClr val="CCEEFF"/>
            </a:solidFill>
            <a:ln w="9526" cap="sq">
              <a:solidFill>
                <a:srgbClr val="B2D4E5"/>
              </a:solidFill>
              <a:prstDash val="solid"/>
              <a:miter/>
            </a:ln>
          </p:spPr>
        </p:sp>
      </p:grpSp>
      <p:sp>
        <p:nvSpPr>
          <p:cNvPr id="14" name="TextBox 14"/>
          <p:cNvSpPr txBox="1"/>
          <p:nvPr/>
        </p:nvSpPr>
        <p:spPr>
          <a:xfrm>
            <a:off x="8067970" y="3392691"/>
            <a:ext cx="2822077" cy="360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0"/>
              </a:lnSpc>
            </a:pPr>
            <a:r>
              <a:rPr lang="en-US" sz="21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Духовне виховання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67970" y="3806876"/>
            <a:ext cx="9010050" cy="615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27"/>
              </a:lnSpc>
            </a:pPr>
            <a:r>
              <a:rPr lang="en-US" sz="16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Щотижневі «Лінійки натхнення», тематичні тижні Божої любові та подяки, Різдвяні та Великодні заходи.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845476" y="4788541"/>
            <a:ext cx="9455048" cy="1455982"/>
            <a:chOff x="0" y="0"/>
            <a:chExt cx="12606731" cy="194130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606655" cy="1941322"/>
            </a:xfrm>
            <a:custGeom>
              <a:avLst/>
              <a:gdLst/>
              <a:ahLst/>
              <a:cxnLst/>
              <a:rect l="l" t="t" r="r" b="b"/>
              <a:pathLst>
                <a:path w="12606655" h="1941322">
                  <a:moveTo>
                    <a:pt x="0" y="117348"/>
                  </a:moveTo>
                  <a:cubicBezTo>
                    <a:pt x="0" y="52578"/>
                    <a:pt x="52578" y="0"/>
                    <a:pt x="117348" y="0"/>
                  </a:cubicBezTo>
                  <a:lnTo>
                    <a:pt x="12489307" y="0"/>
                  </a:lnTo>
                  <a:cubicBezTo>
                    <a:pt x="12554076" y="0"/>
                    <a:pt x="12606655" y="52578"/>
                    <a:pt x="12606655" y="117348"/>
                  </a:cubicBezTo>
                  <a:lnTo>
                    <a:pt x="12606655" y="1823974"/>
                  </a:lnTo>
                  <a:cubicBezTo>
                    <a:pt x="12606655" y="1888744"/>
                    <a:pt x="12554076" y="1941322"/>
                    <a:pt x="12489307" y="1941322"/>
                  </a:cubicBezTo>
                  <a:lnTo>
                    <a:pt x="117348" y="1941322"/>
                  </a:lnTo>
                  <a:cubicBezTo>
                    <a:pt x="52578" y="1941322"/>
                    <a:pt x="0" y="1888744"/>
                    <a:pt x="0" y="1823974"/>
                  </a:cubicBezTo>
                  <a:close/>
                </a:path>
              </a:pathLst>
            </a:custGeom>
            <a:solidFill>
              <a:srgbClr val="CCEEFF"/>
            </a:solidFill>
            <a:ln w="9526" cap="sq">
              <a:solidFill>
                <a:srgbClr val="B2D4E5"/>
              </a:solidFill>
              <a:prstDash val="solid"/>
              <a:miter/>
            </a:ln>
          </p:spPr>
        </p:sp>
      </p:grpSp>
      <p:sp>
        <p:nvSpPr>
          <p:cNvPr id="18" name="TextBox 18"/>
          <p:cNvSpPr txBox="1"/>
          <p:nvPr/>
        </p:nvSpPr>
        <p:spPr>
          <a:xfrm>
            <a:off x="8067970" y="4991995"/>
            <a:ext cx="3431229" cy="360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0"/>
              </a:lnSpc>
            </a:pPr>
            <a:r>
              <a:rPr lang="en-US" sz="21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Патріотичне виховання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67970" y="5406180"/>
            <a:ext cx="9010050" cy="615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27"/>
              </a:lnSpc>
            </a:pPr>
            <a:r>
              <a:rPr lang="en-US" sz="16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Заходи до Дня козацтва, зустрічі з військовими, відвідування поранених, виготовлення оберегів.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7845476" y="6387856"/>
            <a:ext cx="9455048" cy="1455982"/>
            <a:chOff x="0" y="0"/>
            <a:chExt cx="12606731" cy="19413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606655" cy="1941322"/>
            </a:xfrm>
            <a:custGeom>
              <a:avLst/>
              <a:gdLst/>
              <a:ahLst/>
              <a:cxnLst/>
              <a:rect l="l" t="t" r="r" b="b"/>
              <a:pathLst>
                <a:path w="12606655" h="1941322">
                  <a:moveTo>
                    <a:pt x="0" y="117348"/>
                  </a:moveTo>
                  <a:cubicBezTo>
                    <a:pt x="0" y="52578"/>
                    <a:pt x="52578" y="0"/>
                    <a:pt x="117348" y="0"/>
                  </a:cubicBezTo>
                  <a:lnTo>
                    <a:pt x="12489307" y="0"/>
                  </a:lnTo>
                  <a:cubicBezTo>
                    <a:pt x="12554076" y="0"/>
                    <a:pt x="12606655" y="52578"/>
                    <a:pt x="12606655" y="117348"/>
                  </a:cubicBezTo>
                  <a:lnTo>
                    <a:pt x="12606655" y="1823974"/>
                  </a:lnTo>
                  <a:cubicBezTo>
                    <a:pt x="12606655" y="1888744"/>
                    <a:pt x="12554076" y="1941322"/>
                    <a:pt x="12489307" y="1941322"/>
                  </a:cubicBezTo>
                  <a:lnTo>
                    <a:pt x="117348" y="1941322"/>
                  </a:lnTo>
                  <a:cubicBezTo>
                    <a:pt x="52578" y="1941322"/>
                    <a:pt x="0" y="1888744"/>
                    <a:pt x="0" y="1823974"/>
                  </a:cubicBezTo>
                  <a:close/>
                </a:path>
              </a:pathLst>
            </a:custGeom>
            <a:solidFill>
              <a:srgbClr val="CCEEFF"/>
            </a:solidFill>
            <a:ln w="9526" cap="sq">
              <a:solidFill>
                <a:srgbClr val="B2D4E5"/>
              </a:solidFill>
              <a:prstDash val="solid"/>
              <a:miter/>
            </a:ln>
          </p:spPr>
        </p:sp>
      </p:grpSp>
      <p:sp>
        <p:nvSpPr>
          <p:cNvPr id="22" name="TextBox 22"/>
          <p:cNvSpPr txBox="1"/>
          <p:nvPr/>
        </p:nvSpPr>
        <p:spPr>
          <a:xfrm>
            <a:off x="8067970" y="6591300"/>
            <a:ext cx="2732780" cy="360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0"/>
              </a:lnSpc>
            </a:pPr>
            <a:r>
              <a:rPr lang="en-US" sz="21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Благодійність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067970" y="7005485"/>
            <a:ext cx="9010050" cy="615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27"/>
              </a:lnSpc>
            </a:pPr>
            <a:r>
              <a:rPr lang="en-US" sz="16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Шкільний ярмарок зібрав </a:t>
            </a:r>
            <a:r>
              <a:rPr lang="en-US" sz="1600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понад 130 000 грн</a:t>
            </a:r>
            <a:r>
              <a:rPr lang="en-US" sz="16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на підтримку ЗСУ. Збір медикаментів та гуманітарної допомоги.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7845476" y="7987160"/>
            <a:ext cx="9455048" cy="1455982"/>
            <a:chOff x="0" y="0"/>
            <a:chExt cx="12606731" cy="1941309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606655" cy="1941322"/>
            </a:xfrm>
            <a:custGeom>
              <a:avLst/>
              <a:gdLst/>
              <a:ahLst/>
              <a:cxnLst/>
              <a:rect l="l" t="t" r="r" b="b"/>
              <a:pathLst>
                <a:path w="12606655" h="1941322">
                  <a:moveTo>
                    <a:pt x="0" y="117348"/>
                  </a:moveTo>
                  <a:cubicBezTo>
                    <a:pt x="0" y="52578"/>
                    <a:pt x="52578" y="0"/>
                    <a:pt x="117348" y="0"/>
                  </a:cubicBezTo>
                  <a:lnTo>
                    <a:pt x="12489307" y="0"/>
                  </a:lnTo>
                  <a:cubicBezTo>
                    <a:pt x="12554076" y="0"/>
                    <a:pt x="12606655" y="52578"/>
                    <a:pt x="12606655" y="117348"/>
                  </a:cubicBezTo>
                  <a:lnTo>
                    <a:pt x="12606655" y="1823974"/>
                  </a:lnTo>
                  <a:cubicBezTo>
                    <a:pt x="12606655" y="1888744"/>
                    <a:pt x="12554076" y="1941322"/>
                    <a:pt x="12489307" y="1941322"/>
                  </a:cubicBezTo>
                  <a:lnTo>
                    <a:pt x="117348" y="1941322"/>
                  </a:lnTo>
                  <a:cubicBezTo>
                    <a:pt x="52578" y="1941322"/>
                    <a:pt x="0" y="1888744"/>
                    <a:pt x="0" y="1823974"/>
                  </a:cubicBezTo>
                  <a:close/>
                </a:path>
              </a:pathLst>
            </a:custGeom>
            <a:solidFill>
              <a:srgbClr val="CCEEFF"/>
            </a:solidFill>
            <a:ln w="9526" cap="sq">
              <a:solidFill>
                <a:srgbClr val="B2D4E5"/>
              </a:solidFill>
              <a:prstDash val="solid"/>
              <a:miter/>
            </a:ln>
          </p:spPr>
        </p:sp>
      </p:grpSp>
      <p:sp>
        <p:nvSpPr>
          <p:cNvPr id="26" name="TextBox 26"/>
          <p:cNvSpPr txBox="1"/>
          <p:nvPr/>
        </p:nvSpPr>
        <p:spPr>
          <a:xfrm>
            <a:off x="8067970" y="8190605"/>
            <a:ext cx="2998889" cy="360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0"/>
              </a:lnSpc>
            </a:pPr>
            <a:r>
              <a:rPr lang="en-US" sz="21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Громадянська освіта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067970" y="8604799"/>
            <a:ext cx="9010050" cy="615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27"/>
              </a:lnSpc>
            </a:pPr>
            <a:r>
              <a:rPr lang="en-US" sz="16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Шевченківський тиждень, День рідної мови, День безпечного Інтернету, Тиждень екології.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992238" y="921839"/>
            <a:ext cx="16303523" cy="1898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38"/>
              </a:lnSpc>
            </a:pPr>
            <a:r>
              <a:rPr lang="en-US" sz="5800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Протидія булінгу та психологічна безпека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3415160"/>
            <a:ext cx="7805890" cy="2603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1"/>
              </a:lnSpc>
            </a:pPr>
            <a:r>
              <a:rPr lang="en-US" sz="22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Протягом року проводилася системна профілактична робота: тренінги ненасильницького спілкування, бесіди про відповідальність, індивідуальні консультації. Офіційно підтверджено </a:t>
            </a:r>
            <a:r>
              <a:rPr lang="en-US" sz="2200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1 випадок булінгу</a:t>
            </a:r>
            <a:r>
              <a:rPr lang="en-US" sz="22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(усне звернення батьків). Усі звернення опрацьовано індивідуально.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92238" y="6541589"/>
            <a:ext cx="7805890" cy="2466384"/>
            <a:chOff x="0" y="0"/>
            <a:chExt cx="10407853" cy="32885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07777" cy="3288538"/>
            </a:xfrm>
            <a:custGeom>
              <a:avLst/>
              <a:gdLst/>
              <a:ahLst/>
              <a:cxnLst/>
              <a:rect l="l" t="t" r="r" b="b"/>
              <a:pathLst>
                <a:path w="10407777" h="3288538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10249027" y="0"/>
                  </a:lnTo>
                  <a:cubicBezTo>
                    <a:pt x="10336657" y="0"/>
                    <a:pt x="10407777" y="71120"/>
                    <a:pt x="10407777" y="158750"/>
                  </a:cubicBezTo>
                  <a:lnTo>
                    <a:pt x="10407777" y="3129788"/>
                  </a:lnTo>
                  <a:cubicBezTo>
                    <a:pt x="10407777" y="3217418"/>
                    <a:pt x="10336657" y="3288538"/>
                    <a:pt x="10249027" y="3288538"/>
                  </a:cubicBezTo>
                  <a:lnTo>
                    <a:pt x="158750" y="3288538"/>
                  </a:lnTo>
                  <a:cubicBezTo>
                    <a:pt x="71120" y="3288538"/>
                    <a:pt x="0" y="3217418"/>
                    <a:pt x="0" y="3129788"/>
                  </a:cubicBezTo>
                  <a:close/>
                </a:path>
              </a:pathLst>
            </a:custGeom>
            <a:solidFill>
              <a:srgbClr val="CCEE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75750" y="6971700"/>
            <a:ext cx="354359" cy="283521"/>
            <a:chOff x="0" y="0"/>
            <a:chExt cx="472478" cy="378028"/>
          </a:xfrm>
        </p:grpSpPr>
        <p:sp>
          <p:nvSpPr>
            <p:cNvPr id="11" name="Freeform 11" descr="preencoded.png"/>
            <p:cNvSpPr/>
            <p:nvPr/>
          </p:nvSpPr>
          <p:spPr>
            <a:xfrm>
              <a:off x="0" y="0"/>
              <a:ext cx="472440" cy="378079"/>
            </a:xfrm>
            <a:custGeom>
              <a:avLst/>
              <a:gdLst/>
              <a:ahLst/>
              <a:cxnLst/>
              <a:rect l="l" t="t" r="r" b="b"/>
              <a:pathLst>
                <a:path w="472440" h="378079">
                  <a:moveTo>
                    <a:pt x="0" y="0"/>
                  </a:moveTo>
                  <a:lnTo>
                    <a:pt x="472440" y="0"/>
                  </a:lnTo>
                  <a:lnTo>
                    <a:pt x="472440" y="378079"/>
                  </a:lnTo>
                  <a:lnTo>
                    <a:pt x="0" y="3780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72" r="-680" b="13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913630" y="6781800"/>
            <a:ext cx="6600977" cy="1900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1"/>
              </a:lnSpc>
            </a:pPr>
            <a:r>
              <a:rPr lang="en-US" sz="22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Наявність конфліктних ситуацій свідчить про необхідність подальшого посилення профілактичної роботи та розвитку культури безпечного спілкування.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99406" y="3500733"/>
            <a:ext cx="6062815" cy="493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9"/>
              </a:lnSpc>
            </a:pPr>
            <a:r>
              <a:rPr lang="en-US" sz="2900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Завдання на 2026–2027 рр.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99406" y="4192191"/>
            <a:ext cx="7805890" cy="3558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0860" lvl="1" indent="-265430" algn="l">
              <a:lnSpc>
                <a:spcPts val="3511"/>
              </a:lnSpc>
              <a:buFont typeface="Arial"/>
              <a:buChar char="•"/>
            </a:pPr>
            <a:r>
              <a:rPr lang="en-US" sz="22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Систематичні тренінги з емоційного інтелекту та мирного врегулювання конфліктів</a:t>
            </a:r>
          </a:p>
          <a:p>
            <a:pPr marL="530860" lvl="1" indent="-265430" algn="l">
              <a:lnSpc>
                <a:spcPts val="3511"/>
              </a:lnSpc>
              <a:buFont typeface="Arial"/>
              <a:buChar char="•"/>
            </a:pPr>
            <a:r>
              <a:rPr lang="en-US" sz="22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Підвищення обізнаності батьків щодо ознак булінгу</a:t>
            </a:r>
          </a:p>
          <a:p>
            <a:pPr marL="530860" lvl="1" indent="-265430" algn="l">
              <a:lnSpc>
                <a:spcPts val="3511"/>
              </a:lnSpc>
              <a:buFont typeface="Arial"/>
              <a:buChar char="•"/>
            </a:pPr>
            <a:r>
              <a:rPr lang="en-US" sz="22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Розвиток цифрової безпеки та захисту персональних даних</a:t>
            </a:r>
          </a:p>
          <a:p>
            <a:pPr marL="530860" lvl="1" indent="-265430" algn="l">
              <a:lnSpc>
                <a:spcPts val="3511"/>
              </a:lnSpc>
              <a:buFont typeface="Arial"/>
              <a:buChar char="•"/>
            </a:pPr>
            <a:r>
              <a:rPr lang="en-US" sz="22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Удосконалення системи раннього виявлення конфліктів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 descr="preencoded.png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FFFFF">
                <a:alpha val="90196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6858000" cy="10287000"/>
            <a:chOff x="0" y="0"/>
            <a:chExt cx="9144000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4000" cy="13716000"/>
            </a:xfrm>
            <a:custGeom>
              <a:avLst/>
              <a:gdLst/>
              <a:ahLst/>
              <a:cxnLst/>
              <a:rect l="l" t="t" r="r" b="b"/>
              <a:pathLst>
                <a:path w="9144000" h="13716000">
                  <a:moveTo>
                    <a:pt x="0" y="0"/>
                  </a:moveTo>
                  <a:lnTo>
                    <a:pt x="9144000" y="0"/>
                  </a:lnTo>
                  <a:lnTo>
                    <a:pt x="914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CCEE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10728" y="166087"/>
            <a:ext cx="6636544" cy="9954816"/>
            <a:chOff x="0" y="0"/>
            <a:chExt cx="8848725" cy="13273088"/>
          </a:xfrm>
        </p:grpSpPr>
        <p:sp>
          <p:nvSpPr>
            <p:cNvPr id="9" name="Freeform 9" descr="preencoded.png"/>
            <p:cNvSpPr/>
            <p:nvPr/>
          </p:nvSpPr>
          <p:spPr>
            <a:xfrm>
              <a:off x="0" y="0"/>
              <a:ext cx="8848725" cy="13273151"/>
            </a:xfrm>
            <a:custGeom>
              <a:avLst/>
              <a:gdLst/>
              <a:ahLst/>
              <a:cxnLst/>
              <a:rect l="l" t="t" r="r" b="b"/>
              <a:pathLst>
                <a:path w="8848725" h="13273151">
                  <a:moveTo>
                    <a:pt x="0" y="0"/>
                  </a:moveTo>
                  <a:lnTo>
                    <a:pt x="8848725" y="0"/>
                  </a:lnTo>
                  <a:lnTo>
                    <a:pt x="8848725" y="13273151"/>
                  </a:lnTo>
                  <a:lnTo>
                    <a:pt x="0" y="1327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3" r="-23"/>
              </a:stretch>
            </a:blipFill>
          </p:spPr>
        </p:sp>
      </p:grpSp>
      <p:sp>
        <p:nvSpPr>
          <p:cNvPr id="10" name="TextBox 10"/>
          <p:cNvSpPr txBox="1"/>
          <p:nvPr/>
        </p:nvSpPr>
        <p:spPr>
          <a:xfrm>
            <a:off x="7850238" y="921544"/>
            <a:ext cx="9445523" cy="148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6"/>
              </a:lnSpc>
            </a:pPr>
            <a:r>
              <a:rPr lang="en-US" sz="4500" b="1">
                <a:solidFill>
                  <a:srgbClr val="000000"/>
                </a:solidFill>
                <a:latin typeface="Petrona Bold"/>
                <a:ea typeface="Petrona Bold"/>
                <a:cs typeface="Petrona Bold"/>
                <a:sym typeface="Petrona Bold"/>
              </a:rPr>
              <a:t>Охорона праці та цивільний захист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850238" y="2625033"/>
            <a:ext cx="9445523" cy="98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7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Упродовж навчального року здійснювався постійний контроль за дотриманням вимог безпеки. Проводилися всі види інструктажів, тренувальні заходи з цивільного захисту та відпрацювання дій під час повітряної тривоги.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11732" y="4019845"/>
            <a:ext cx="491579" cy="757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7"/>
              </a:lnSpc>
            </a:pPr>
            <a:r>
              <a:rPr lang="en-US" sz="57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37241" y="4858045"/>
            <a:ext cx="3040561" cy="39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5"/>
              </a:lnSpc>
            </a:pPr>
            <a:r>
              <a:rPr lang="en-US" sz="22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Нещасних випадків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50238" y="5315550"/>
            <a:ext cx="4614567" cy="35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r>
              <a:rPr lang="en-US" sz="17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серед учасників освітнього процесу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681052" y="4019845"/>
            <a:ext cx="4614710" cy="62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7"/>
              </a:lnSpc>
            </a:pPr>
            <a:r>
              <a:rPr lang="en-US" sz="57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530863" y="4858045"/>
            <a:ext cx="2915098" cy="39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5"/>
              </a:lnSpc>
            </a:pPr>
            <a:r>
              <a:rPr lang="en-US" sz="22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Видів інструктажів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81052" y="5315550"/>
            <a:ext cx="4614710" cy="669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r>
              <a:rPr lang="en-US" sz="17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вступні, первинні, повторні, позапланові, цільові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65569" y="6546209"/>
            <a:ext cx="4614710" cy="626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77"/>
              </a:lnSpc>
            </a:pPr>
            <a:r>
              <a:rPr lang="en-US" sz="57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1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19247" y="7384409"/>
            <a:ext cx="2907211" cy="39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5"/>
              </a:lnSpc>
            </a:pPr>
            <a:r>
              <a:rPr lang="en-US" sz="2200" b="1">
                <a:solidFill>
                  <a:srgbClr val="272525"/>
                </a:solidFill>
                <a:latin typeface="Petrona Bold"/>
                <a:ea typeface="Petrona Bold"/>
                <a:cs typeface="Petrona Bold"/>
                <a:sym typeface="Petrona Bold"/>
              </a:rPr>
              <a:t>Укриття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65569" y="7841904"/>
            <a:ext cx="4614710" cy="669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r>
              <a:rPr lang="en-US" sz="17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постійно вдосконалюється відповідно до вимог безпеки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50238" y="8667598"/>
            <a:ext cx="9445523" cy="669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27"/>
              </a:lnSpc>
            </a:pPr>
            <a:r>
              <a:rPr lang="en-US" sz="1700" b="1">
                <a:solidFill>
                  <a:srgbClr val="272525"/>
                </a:solidFill>
                <a:latin typeface="Inter Bold"/>
                <a:ea typeface="Inter Bold"/>
                <a:cs typeface="Inter Bold"/>
                <a:sym typeface="Inter Bold"/>
              </a:rPr>
              <a:t>Плани:</a:t>
            </a:r>
            <a:r>
              <a:rPr lang="en-US" sz="1700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встановлення вентиляції та Wi-Fi в укритті, продовження тренувань з евакуації, посилення роз'яснювальної роботи щодо безпеки в умовах воєнного стану.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Microsoft Office PowerPoint</Application>
  <PresentationFormat>Произвольный</PresentationFormat>
  <Paragraphs>90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Inter</vt:lpstr>
      <vt:lpstr>Calibri</vt:lpstr>
      <vt:lpstr>Arial</vt:lpstr>
      <vt:lpstr>Inter Bold</vt:lpstr>
      <vt:lpstr>Petrona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Протягом року проводилася системна профілактична робота: тренінги ненасильницького спілкування, бесіди про відповідальність, індивідуальні консультації. Офіційно підтверджено 1 випадок булінгу (усне звернення батьків). Усі звернення опрацьовано</dc:title>
  <cp:lastModifiedBy>Olga Kuzmina</cp:lastModifiedBy>
  <cp:revision>1</cp:revision>
  <dcterms:created xsi:type="dcterms:W3CDTF">2006-08-16T00:00:00Z</dcterms:created>
  <dcterms:modified xsi:type="dcterms:W3CDTF">2026-06-24T18:42:49Z</dcterms:modified>
  <dc:identifier>DAHNZQBuJMY</dc:identifier>
</cp:coreProperties>
</file>